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handoutMasterIdLst>
    <p:handoutMasterId r:id="rId14"/>
  </p:handoutMasterIdLst>
  <p:sldIdLst>
    <p:sldId id="519" r:id="rId2"/>
    <p:sldId id="520" r:id="rId3"/>
    <p:sldId id="481" r:id="rId4"/>
    <p:sldId id="482" r:id="rId5"/>
    <p:sldId id="484" r:id="rId6"/>
    <p:sldId id="485" r:id="rId7"/>
    <p:sldId id="494" r:id="rId8"/>
    <p:sldId id="486" r:id="rId9"/>
    <p:sldId id="503" r:id="rId10"/>
    <p:sldId id="487" r:id="rId11"/>
    <p:sldId id="488"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(221)</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8/12/2020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(221)</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8/12/2020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459C865-8439-4F7D-923F-720510D57246}"/>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97014021-E086-4779-AD82-8DA61EADB7C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53DC6EE-9519-478B-88C9-7BCF5F0EEE68}"/>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2065537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2884">
              <a:defRPr/>
            </a:pPr>
            <a:r>
              <a:rPr lang="en-US" dirty="0">
                <a:latin typeface="Lucida Bright" panose="02040602050505020304" pitchFamily="18" charset="0"/>
              </a:rPr>
              <a:t>Interesting who they say this one wasn’t following: Jesus? Or </a:t>
            </a:r>
            <a:r>
              <a:rPr lang="en-US" i="1" dirty="0">
                <a:latin typeface="Lucida Bright" panose="02040602050505020304" pitchFamily="18" charset="0"/>
              </a:rPr>
              <a:t>“us”</a:t>
            </a:r>
            <a:r>
              <a:rPr lang="en-US" dirty="0">
                <a:latin typeface="Lucida Bright" panose="02040602050505020304" pitchFamily="18" charset="0"/>
              </a:rPr>
              <a:t>?</a:t>
            </a:r>
          </a:p>
          <a:p>
            <a:pPr defTabSz="972884">
              <a:defRPr/>
            </a:pPr>
            <a:endParaRPr lang="en-US" dirty="0">
              <a:latin typeface="Lucida Bright" panose="02040602050505020304" pitchFamily="18" charset="0"/>
            </a:endParaRPr>
          </a:p>
          <a:p>
            <a:pPr algn="l"/>
            <a:r>
              <a:rPr lang="en-US" dirty="0"/>
              <a:t>In context: Jesus had just mentioned </a:t>
            </a:r>
            <a:r>
              <a:rPr lang="en-US" b="1" i="1" dirty="0">
                <a:latin typeface="Lucida Bright" panose="02040602050505020304" pitchFamily="18" charset="0"/>
              </a:rPr>
              <a:t>whoever receives Me does not receive Me, but Him who sent Me.</a:t>
            </a:r>
            <a:endParaRPr lang="en-US" dirty="0">
              <a:latin typeface="Lucida Bright" panose="02040602050505020304" pitchFamily="18" charset="0"/>
            </a:endParaRPr>
          </a:p>
          <a:p>
            <a:pPr algn="l"/>
            <a:r>
              <a:rPr lang="en-US" dirty="0">
                <a:latin typeface="Lucida Bright" panose="02040602050505020304" pitchFamily="18" charset="0"/>
              </a:rPr>
              <a:t>If one invokes the name or authority of Jesus and they then perform a miraculous work, it means God is with him. Think of Acts 19:11 and the seven sons of </a:t>
            </a:r>
            <a:r>
              <a:rPr lang="en-US" dirty="0" err="1">
                <a:latin typeface="Lucida Bright" panose="02040602050505020304" pitchFamily="18" charset="0"/>
              </a:rPr>
              <a:t>Sceva</a:t>
            </a:r>
            <a:r>
              <a:rPr lang="en-US" dirty="0">
                <a:latin typeface="Lucida Bright" panose="02040602050505020304" pitchFamily="18" charset="0"/>
              </a:rPr>
              <a:t> who attempted to use the name of the Lord to do so. It didn’t work. </a:t>
            </a:r>
          </a:p>
          <a:p>
            <a:pPr algn="l"/>
            <a:r>
              <a:rPr lang="en-US" dirty="0">
                <a:latin typeface="Lucida Bright" panose="02040602050505020304" pitchFamily="18" charset="0"/>
              </a:rPr>
              <a:t>Similar to Gamaliel’s counsel. </a:t>
            </a:r>
          </a:p>
          <a:p>
            <a:pPr algn="l"/>
            <a:endParaRPr lang="en-US" dirty="0">
              <a:latin typeface="Lucida Bright" panose="02040602050505020304" pitchFamily="18" charset="0"/>
            </a:endParaRPr>
          </a:p>
          <a:p>
            <a:pPr algn="l"/>
            <a:r>
              <a:rPr lang="en-US" dirty="0">
                <a:latin typeface="Lucida Bright" panose="02040602050505020304" pitchFamily="18" charset="0"/>
              </a:rPr>
              <a:t>Makes me think of Gamaliel’s counsel in Acts 5:33-39</a:t>
            </a:r>
          </a:p>
          <a:p>
            <a:pPr algn="l"/>
            <a:endParaRPr lang="en-US" dirty="0">
              <a:latin typeface="Lucida Bright" panose="02040602050505020304" pitchFamily="18" charset="0"/>
            </a:endParaRP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10</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49783C8-04B1-4DFF-9B07-3E4B1EA648A1}"/>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30372381-BF10-4302-AA33-CC314E82262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77075CA-ED10-40E2-9D90-9E073839914A}"/>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589625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Speaks of Jesus and the apostles dependence on those who received the message to meet their needs and thus have their reward.</a:t>
            </a:r>
          </a:p>
          <a:p>
            <a:pPr defTabSz="972884">
              <a:defRPr/>
            </a:pPr>
            <a:r>
              <a:rPr lang="en-US" dirty="0"/>
              <a:t>“There is Room in the Kingdom” - “Just a cup of cold water in His name given may the hope in some heart renew…”</a:t>
            </a:r>
            <a:r>
              <a:rPr lang="en-US" dirty="0">
                <a:latin typeface="Lucida Bright" panose="02040602050505020304" pitchFamily="18" charset="0"/>
              </a:rPr>
              <a:t> </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It’s not even necessary to cast out demons to be on Jesus’ side and worthy of an eternal reward. </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The work of service: Ephesians 4:12 - do the little things that no one notices - as they had taken notice of the one performing the signs in Jesus’ name.</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Let all things be done for edification. 1 Cor. 14:26</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C6EF2FD-33BD-4C38-A58F-1A7070423D4F}"/>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CAEB2655-B674-4476-83B2-35B58B6BEE5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EEEA806-5A40-48F3-8175-414080DA1BF8}"/>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405981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2884">
              <a:defRPr/>
            </a:pPr>
            <a:r>
              <a:rPr lang="en-US" dirty="0"/>
              <a:t>So, to put this into context, if the apostles had to “get behind Me”, (Matt. 16:23 then they were going to focus on who was first behind Jesus. </a:t>
            </a:r>
          </a:p>
          <a:p>
            <a:pPr defTabSz="972884">
              <a:defRPr/>
            </a:pPr>
            <a:endParaRPr lang="en-US" dirty="0"/>
          </a:p>
          <a:p>
            <a:pPr defTabSz="972884">
              <a:defRPr/>
            </a:pPr>
            <a:r>
              <a:rPr lang="en-US" dirty="0"/>
              <a:t>An argument “Started” - footnote, lit. “entered in” - who do you suppose introduced that into their hearts? Acts 5:3j</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Jesus is trying to focus their minds on His suffering and death and they’re thinking about their preeminence among their peers.</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What do their words represent? What’s in their heart. Matthew 15:18-19</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Be careful about comparing ourselves to others: 2 Cor. 10:12</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644252C-194C-4515-9992-FAEC80767D9A}"/>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79B28501-CA60-40E0-B181-B4AF57AB644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D94CA02-0B21-4CDA-A82B-56E1A14AA822}"/>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857499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“servant of all” - includes our enemies, those who treat us shamefully. Those who seek to discredit us - as with Paul and the Corinthians. </a:t>
            </a:r>
          </a:p>
          <a:p>
            <a:pPr algn="l"/>
            <a:endParaRPr lang="en-US" dirty="0"/>
          </a:p>
          <a:p>
            <a:pPr algn="l"/>
            <a:r>
              <a:rPr lang="en-US" dirty="0"/>
              <a:t>Not a false sense of humility but a conviction that others are more important and to be served by myself. </a:t>
            </a:r>
          </a:p>
          <a:p>
            <a:pPr algn="l"/>
            <a:endParaRPr lang="en-US" dirty="0"/>
          </a:p>
          <a:p>
            <a:pPr algn="l"/>
            <a:r>
              <a:rPr lang="en-US" dirty="0"/>
              <a:t>Not to be “seen by men” as in Matthew 6.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EC1E1C2-68A7-48BD-941A-960AE7355B03}"/>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93F4158A-DB83-4E43-8848-76E7DD2EC1A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986A0B7-1D44-42EF-ABA2-A0374BD03357}"/>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2617822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More “negative” preaching by Jesus!</a:t>
            </a:r>
          </a:p>
          <a:p>
            <a:pPr algn="l"/>
            <a:endParaRPr lang="en-US" dirty="0"/>
          </a:p>
          <a:p>
            <a:pPr algn="l"/>
            <a:r>
              <a:rPr lang="en-US" dirty="0"/>
              <a:t>Pride and arrogance stand in opposition to agape love. 1 Cor. 13:4</a:t>
            </a:r>
          </a:p>
          <a:p>
            <a:pPr algn="l"/>
            <a:endParaRPr lang="en-US" dirty="0"/>
          </a:p>
          <a:p>
            <a:pPr algn="l"/>
            <a:r>
              <a:rPr lang="en-US" dirty="0"/>
              <a:t>Consider Prov. 16:18-20; “Pride goes before destruction, and a haughty spirit before stumbling. 19 It is better to be humble in spirit with the lowly</a:t>
            </a:r>
          </a:p>
          <a:p>
            <a:pPr algn="l"/>
            <a:r>
              <a:rPr lang="en-US" dirty="0"/>
              <a:t>Than to divide the spoil with the proud. 20 He who gives attention to the word will find good, and blessed is he who trusts in the Lord.” </a:t>
            </a:r>
          </a:p>
          <a:p>
            <a:pPr algn="l"/>
            <a:endParaRPr lang="en-US" dirty="0"/>
          </a:p>
          <a:p>
            <a:pPr algn="l"/>
            <a:r>
              <a:rPr lang="en-US" dirty="0"/>
              <a:t>.Pride and arrogance are so deceptive (Jer. 49:16) and challenging to see in oneself - even as Jesus described in Matthew 17:5</a:t>
            </a:r>
          </a:p>
          <a:p>
            <a:pPr algn="l"/>
            <a:endParaRPr lang="en-US" dirty="0"/>
          </a:p>
          <a:p>
            <a:pPr algn="l"/>
            <a:r>
              <a:rPr lang="en-US" dirty="0"/>
              <a:t>When thinking of the conversion to take place - I think of the prodigal son in Luke 15 and his willingness to humble himself and offer his life in service to his father. </a:t>
            </a:r>
          </a:p>
          <a:p>
            <a:pPr algn="l"/>
            <a:endParaRPr lang="en-US" dirty="0"/>
          </a:p>
          <a:p>
            <a:pPr algn="l"/>
            <a:r>
              <a:rPr lang="en-US" dirty="0" err="1"/>
              <a:t>Hab</a:t>
            </a:r>
            <a:r>
              <a:rPr lang="en-US" dirty="0"/>
              <a:t> 2:4 - “Behold, as for the proud one, his soul is not right within him; But the righteous will live by his faith. </a:t>
            </a:r>
          </a:p>
          <a:p>
            <a:pPr algn="l"/>
            <a:endParaRPr lang="en-US" dirty="0"/>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6965C50-2917-4ED3-917A-D9C0B2812FD0}"/>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6DDBCD7F-E195-47B3-8131-FBA98D14195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E99E986-97CD-45E8-8F67-205A0AB4C39D}"/>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3931721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C99406E-6D23-4C1D-A33A-2E39A1A3E133}"/>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8A119AC1-A579-4AA3-9241-5591F9204AF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4010DDE-039C-4693-8789-E526F7EEABDE}"/>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3980998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Additional references for:</a:t>
            </a:r>
          </a:p>
          <a:p>
            <a:pPr algn="l"/>
            <a:r>
              <a:rPr lang="en-US" dirty="0"/>
              <a:t>Trust - 2 Chron. 14:11; Ps. 62:8; </a:t>
            </a:r>
            <a:r>
              <a:rPr lang="en-US" dirty="0">
                <a:latin typeface="Lucida Bright" panose="02040602050505020304" pitchFamily="18" charset="0"/>
              </a:rPr>
              <a:t>Psalms 119:42 (</a:t>
            </a:r>
            <a:r>
              <a:rPr lang="en-US" b="1" u="sng" dirty="0">
                <a:latin typeface="Lucida Bright" panose="02040602050505020304" pitchFamily="18" charset="0"/>
              </a:rPr>
              <a:t>Psalms 22:8 - Matt. 27:43</a:t>
            </a:r>
            <a:r>
              <a:rPr lang="en-US" dirty="0">
                <a:latin typeface="Lucida Bright" panose="02040602050505020304" pitchFamily="18" charset="0"/>
              </a:rPr>
              <a:t>)</a:t>
            </a:r>
          </a:p>
          <a:p>
            <a:pPr algn="l"/>
            <a:endParaRPr lang="en-US" dirty="0">
              <a:latin typeface="Lucida Bright" panose="02040602050505020304" pitchFamily="18" charset="0"/>
            </a:endParaRPr>
          </a:p>
          <a:p>
            <a:pPr algn="l"/>
            <a:r>
              <a:rPr lang="en-US" u="sng" dirty="0">
                <a:latin typeface="Lucida Bright" panose="02040602050505020304" pitchFamily="18" charset="0"/>
              </a:rPr>
              <a:t>Note to follow up on the transfiguration of Jesus in Luke 9, when it says in verse 32 that Moses and Elijah were “standing with Him”, it’s from the Greek word </a:t>
            </a:r>
            <a:r>
              <a:rPr lang="en-US" u="sng" dirty="0" err="1">
                <a:latin typeface="Lucida Bright" panose="02040602050505020304" pitchFamily="18" charset="0"/>
              </a:rPr>
              <a:t>sunistao</a:t>
            </a:r>
            <a:r>
              <a:rPr lang="en-US" u="sng" dirty="0">
                <a:latin typeface="Lucida Bright" panose="02040602050505020304" pitchFamily="18" charset="0"/>
              </a:rPr>
              <a:t> which means “to recommend, to commend, to give approval to; to show, to prove, to demonstrate” - (Thayer)</a:t>
            </a:r>
          </a:p>
          <a:p>
            <a:pPr algn="l"/>
            <a:r>
              <a:rPr lang="en-US" dirty="0"/>
              <a:t>Ps 25:8-11 - “Good and upright is the Lord; Therefore He instructs sinners in the way. 9 He leads the humble in justice, And He teaches the humble His way. 10 All the paths of the Lord are lovingkindness and truth To those who keep His covenant and His testimonies. 11 For Your name's sake, O Lord, Pardon my iniquity, for it is great.”</a:t>
            </a:r>
          </a:p>
          <a:p>
            <a:pPr algn="l"/>
            <a:r>
              <a:rPr lang="en-US" dirty="0"/>
              <a:t>Isa 66:2 - “But to this one I will look, To him who is humble and contrite of spirit, and who trembles at My word.”</a:t>
            </a:r>
          </a:p>
          <a:p>
            <a:pPr algn="l"/>
            <a:r>
              <a:rPr lang="en-US" dirty="0" err="1"/>
              <a:t>Deut</a:t>
            </a:r>
            <a:r>
              <a:rPr lang="en-US" dirty="0"/>
              <a:t> 1:30-33 - The Lord your God who goes before you will Himself fight on your behalf, just as He did for you in Egypt before your eyes, 31 and in the wilderness where you saw how the Lord your God carried you, just as a man carries his son, in all the way which you have walked until you came to this place.' 32 "But for all this, you did not trust the Lord your God, 33 who goes before you on your way, to seek out a place for you to encamp, in fire by night and cloud by day, to show you the way in which you should go.”</a:t>
            </a:r>
          </a:p>
          <a:p>
            <a:pPr algn="l"/>
            <a:r>
              <a:rPr lang="en-US" dirty="0"/>
              <a:t>Submissive: remember Jesus’ point to Peter - get behind Me and follow Me.</a:t>
            </a:r>
          </a:p>
          <a:p>
            <a:pPr algn="l"/>
            <a:endParaRPr lang="en-US" dirty="0"/>
          </a:p>
          <a:p>
            <a:pPr algn="l"/>
            <a:endParaRPr lang="en-US" dirty="0"/>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507A29C-75B1-45FB-9B7B-99872D119AA8}"/>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D1698B6B-3E9B-491C-8B3A-3215CD7ED10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8313E6A-8768-4F35-849C-39E9D67068B9}"/>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2801393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Humility</a:t>
            </a:r>
          </a:p>
          <a:p>
            <a:pPr algn="l"/>
            <a:r>
              <a:rPr lang="en-US" dirty="0"/>
              <a:t>Trusting parents</a:t>
            </a:r>
          </a:p>
          <a:p>
            <a:pPr algn="l"/>
            <a:r>
              <a:rPr lang="en-US" dirty="0"/>
              <a:t>Lack of worry over the great and difficult things. </a:t>
            </a:r>
          </a:p>
          <a:p>
            <a:pPr algn="l"/>
            <a:r>
              <a:rPr lang="en-US" dirty="0"/>
              <a:t>Composed and quieted</a:t>
            </a:r>
          </a:p>
          <a:p>
            <a:pPr algn="l"/>
            <a:r>
              <a:rPr lang="en-US" dirty="0"/>
              <a:t>Hopeful.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A30A0C9-7D36-4559-9FBA-2F4595287243}"/>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2E91F762-0259-47FF-8EC6-BCA757BD372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E06956D-F818-4814-8781-2C600B728C63}"/>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1827767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latin typeface="Lucida Bright" panose="02040602050505020304" pitchFamily="18" charset="0"/>
            </a:endParaRPr>
          </a:p>
          <a:p>
            <a:pPr algn="l"/>
            <a:r>
              <a:rPr lang="en-US" dirty="0">
                <a:latin typeface="Lucida Bright" panose="02040602050505020304" pitchFamily="18" charset="0"/>
              </a:rPr>
              <a:t>Associate Romans 12:3 with Romans 12:16 - don’t think more highly of self than we ought to think… be of the same mind, not haughty in mind, associate with the lowly. </a:t>
            </a: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C4B8D20-7E8B-4C99-9746-B5AA7B077477}"/>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23F14D31-E0F3-4DB1-B770-74E5EB29A0D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07A5FEC-B95A-4A23-A9D6-1B93B0A83C9B}"/>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3131016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Have we learned it?</a:t>
            </a:r>
          </a:p>
          <a:p>
            <a:pPr defTabSz="972884">
              <a:defRPr/>
            </a:pPr>
            <a:r>
              <a:rPr lang="en-US" dirty="0">
                <a:latin typeface="Lucida Bright" panose="02040602050505020304" pitchFamily="18" charset="0"/>
              </a:rPr>
              <a:t>Thus Paul’s command in Romans 12:16 to </a:t>
            </a:r>
            <a:r>
              <a:rPr lang="en-US" i="1" dirty="0">
                <a:latin typeface="Lucida Bright" panose="02040602050505020304" pitchFamily="18" charset="0"/>
              </a:rPr>
              <a:t>“associate with the lowly”</a:t>
            </a:r>
            <a:r>
              <a:rPr lang="en-US" dirty="0">
                <a:latin typeface="Lucida Bright" panose="02040602050505020304" pitchFamily="18" charset="0"/>
              </a:rPr>
              <a:t>… refer back to Romans 12:3</a:t>
            </a:r>
          </a:p>
          <a:p>
            <a:pPr defTabSz="972884">
              <a:defRPr/>
            </a:pPr>
            <a:endParaRPr lang="en-US" dirty="0">
              <a:latin typeface="Lucida Bright" panose="02040602050505020304" pitchFamily="18" charset="0"/>
            </a:endParaRPr>
          </a:p>
          <a:p>
            <a:pPr defTabSz="972884">
              <a:defRPr/>
            </a:pPr>
            <a:r>
              <a:rPr lang="en-US" dirty="0">
                <a:latin typeface="Lucida Bright" panose="02040602050505020304" pitchFamily="18" charset="0"/>
              </a:rPr>
              <a:t>Mark 10:13-16</a:t>
            </a:r>
          </a:p>
          <a:p>
            <a:pPr defTabSz="972884">
              <a:defRPr/>
            </a:pPr>
            <a:r>
              <a:rPr lang="en-US" dirty="0" err="1">
                <a:latin typeface="Lucida Bright" panose="02040602050505020304" pitchFamily="18" charset="0"/>
              </a:rPr>
              <a:t>aAnd</a:t>
            </a:r>
            <a:r>
              <a:rPr lang="en-US" dirty="0">
                <a:latin typeface="Lucida Bright" panose="02040602050505020304" pitchFamily="18" charset="0"/>
              </a:rPr>
              <a:t> they were bringing children to Him so that He might touch them; but the disciples rebuked them. 14 But when Jesus saw this, He was indignant and said to them, "Permit the children to come to Me; do not hinder them; for the kingdom of God belongs to such as these. 15 "Truly I say to you, whoever does not receive the kingdom of God like a child will not enter it at all." 16 And He took them in His arms and began blessing them, laying His hands on them.</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FC5FA98-CBA1-4173-A684-33FB59B91EF1}"/>
              </a:ext>
            </a:extLst>
          </p:cNvPr>
          <p:cNvSpPr>
            <a:spLocks noGrp="1"/>
          </p:cNvSpPr>
          <p:nvPr>
            <p:ph type="dt" idx="1"/>
          </p:nvPr>
        </p:nvSpPr>
        <p:spPr/>
        <p:txBody>
          <a:bodyPr/>
          <a:lstStyle/>
          <a:p>
            <a:r>
              <a:rPr lang="en-US"/>
              <a:t>8/12/2020 pm</a:t>
            </a:r>
          </a:p>
        </p:txBody>
      </p:sp>
      <p:sp>
        <p:nvSpPr>
          <p:cNvPr id="6" name="Footer Placeholder 5">
            <a:extLst>
              <a:ext uri="{FF2B5EF4-FFF2-40B4-BE49-F238E27FC236}">
                <a16:creationId xmlns:a16="http://schemas.microsoft.com/office/drawing/2014/main" id="{6DF1FB93-532A-454A-BD3D-C2F102A9681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534DF64-C85E-4D6B-B336-6EB3C03F9508}"/>
              </a:ext>
            </a:extLst>
          </p:cNvPr>
          <p:cNvSpPr>
            <a:spLocks noGrp="1"/>
          </p:cNvSpPr>
          <p:nvPr>
            <p:ph type="hdr" sz="quarter"/>
          </p:nvPr>
        </p:nvSpPr>
        <p:spPr/>
        <p:txBody>
          <a:bodyPr/>
          <a:lstStyle/>
          <a:p>
            <a:r>
              <a:rPr lang="en-US"/>
              <a:t>Class – The Life Of Christ (221)</a:t>
            </a:r>
          </a:p>
        </p:txBody>
      </p:sp>
    </p:spTree>
    <p:extLst>
      <p:ext uri="{BB962C8B-B14F-4D97-AF65-F5344CB8AC3E}">
        <p14:creationId xmlns:p14="http://schemas.microsoft.com/office/powerpoint/2010/main" val="1600397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8/14/2020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685911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2383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1641333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0112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2387493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8/14/2020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36446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382097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8/14/2020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2234574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8/14/2020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502228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8/14/2020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7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8/14/2020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382152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8/14/2020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20844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8/14/2020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928398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784490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8/14/2020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36681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8/14/2020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319740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94466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3884257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8/14/2020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4971634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August 12,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174159"/>
            <a:ext cx="7232072"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chemeClr val="bg1"/>
                </a:solidFill>
                <a:effectLst/>
                <a:uLnTx/>
                <a:uFillTx/>
                <a:latin typeface="Garamond" panose="02020404030301010803"/>
                <a:ea typeface="+mn-ea"/>
                <a:cs typeface="+mn-cs"/>
              </a:rPr>
              <a:t>True Greatness/Stumbling Blocks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Matthew 18:1-14; Mark 9:33-50; Luke 9:46-50</a:t>
            </a:r>
            <a:endParaRPr kumimoji="0" lang="en-US"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641935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485508"/>
            <a:ext cx="8783052" cy="5324535"/>
          </a:xfrm>
        </p:spPr>
        <p:txBody>
          <a:bodyPr anchor="t">
            <a:spAutoFit/>
          </a:bodyPr>
          <a:lstStyle/>
          <a:p>
            <a:pPr marL="0" indent="0">
              <a:buNone/>
            </a:pPr>
            <a:r>
              <a:rPr lang="en-US" sz="2500" dirty="0">
                <a:solidFill>
                  <a:schemeClr val="tx1"/>
                </a:solidFill>
                <a:latin typeface="Lucida Bright" panose="02040602050505020304" pitchFamily="18" charset="0"/>
              </a:rPr>
              <a:t>The apostles (John) next become alarmed of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someone casting out demons in Your name</a:t>
            </a:r>
            <a:r>
              <a:rPr lang="en-US" sz="2500" i="1" dirty="0">
                <a:solidFill>
                  <a:schemeClr val="tx1"/>
                </a:solidFill>
                <a:latin typeface="Lucida Bright" panose="02040602050505020304" pitchFamily="18" charset="0"/>
              </a:rPr>
              <a:t>”</a:t>
            </a:r>
            <a:r>
              <a:rPr lang="en-US" sz="2500" dirty="0">
                <a:solidFill>
                  <a:schemeClr val="tx1"/>
                </a:solidFill>
                <a:latin typeface="Lucida Bright" panose="02040602050505020304" pitchFamily="18" charset="0"/>
              </a:rPr>
              <a:t> who they </a:t>
            </a:r>
            <a:r>
              <a:rPr lang="en-US" sz="2500" i="1" dirty="0">
                <a:solidFill>
                  <a:schemeClr val="tx1"/>
                </a:solidFill>
                <a:latin typeface="Lucida Bright" panose="02040602050505020304" pitchFamily="18" charset="0"/>
              </a:rPr>
              <a:t>“tried to prevent … because he was not following us.”</a:t>
            </a:r>
            <a:r>
              <a:rPr lang="en-US" sz="2500" dirty="0">
                <a:solidFill>
                  <a:schemeClr val="tx1"/>
                </a:solidFill>
                <a:latin typeface="Lucida Bright" panose="02040602050505020304" pitchFamily="18" charset="0"/>
              </a:rPr>
              <a:t> (Mark 9:38)</a:t>
            </a:r>
          </a:p>
          <a:p>
            <a:pPr marL="0" indent="0">
              <a:buNone/>
            </a:pPr>
            <a:r>
              <a:rPr lang="en-US" sz="2500" dirty="0">
                <a:solidFill>
                  <a:schemeClr val="tx1"/>
                </a:solidFill>
                <a:latin typeface="Lucida Bright" panose="02040602050505020304" pitchFamily="18" charset="0"/>
              </a:rPr>
              <a:t>Claiming to do anything “</a:t>
            </a:r>
            <a:r>
              <a:rPr lang="en-US" sz="2500" b="1" dirty="0">
                <a:solidFill>
                  <a:schemeClr val="tx1"/>
                </a:solidFill>
                <a:latin typeface="Lucida Bright" panose="02040602050505020304" pitchFamily="18" charset="0"/>
              </a:rPr>
              <a:t>in Jesus’ name</a:t>
            </a:r>
            <a:r>
              <a:rPr lang="en-US" sz="2500" dirty="0">
                <a:solidFill>
                  <a:schemeClr val="tx1"/>
                </a:solidFill>
                <a:latin typeface="Lucida Bright" panose="02040602050505020304" pitchFamily="18" charset="0"/>
              </a:rPr>
              <a:t>” doesn’t make it so (Matthew 7:21-23; Acts 19:11ff; cf. Acts 3:6, 16).</a:t>
            </a:r>
          </a:p>
          <a:p>
            <a:pPr marL="0" indent="0">
              <a:buNone/>
            </a:pPr>
            <a:r>
              <a:rPr lang="en-US" sz="2500" dirty="0">
                <a:solidFill>
                  <a:schemeClr val="tx1"/>
                </a:solidFill>
                <a:latin typeface="Lucida Bright" panose="02040602050505020304" pitchFamily="18" charset="0"/>
              </a:rPr>
              <a:t>Jesus said, </a:t>
            </a:r>
            <a:r>
              <a:rPr lang="en-US" sz="2500" i="1" dirty="0">
                <a:solidFill>
                  <a:schemeClr val="tx1"/>
                </a:solidFill>
                <a:latin typeface="Lucida Bright" panose="02040602050505020304" pitchFamily="18" charset="0"/>
              </a:rPr>
              <a:t>“Do not hinder him, for there is no one who will perform a miracle in My name, and be able … to speak evil of Me.”</a:t>
            </a:r>
            <a:r>
              <a:rPr lang="en-US" sz="2500" dirty="0">
                <a:solidFill>
                  <a:schemeClr val="tx1"/>
                </a:solidFill>
                <a:latin typeface="Lucida Bright" panose="02040602050505020304" pitchFamily="18" charset="0"/>
              </a:rPr>
              <a:t> (verse 39; cf. Hebrews 2:4)</a:t>
            </a:r>
          </a:p>
          <a:p>
            <a:pPr marL="0" indent="0">
              <a:buNone/>
            </a:pPr>
            <a:r>
              <a:rPr lang="en-US" sz="2500" dirty="0">
                <a:solidFill>
                  <a:schemeClr val="tx1"/>
                </a:solidFill>
                <a:latin typeface="Lucida Bright" panose="02040602050505020304" pitchFamily="18" charset="0"/>
              </a:rPr>
              <a:t>The point is simple: </a:t>
            </a:r>
            <a:r>
              <a:rPr lang="en-US" sz="2500" i="1" dirty="0">
                <a:solidFill>
                  <a:schemeClr val="tx1"/>
                </a:solidFill>
                <a:latin typeface="Lucida Bright" panose="02040602050505020304" pitchFamily="18" charset="0"/>
              </a:rPr>
              <a:t>“</a:t>
            </a:r>
            <a:r>
              <a:rPr lang="en-US" sz="2500" b="1" i="1" dirty="0">
                <a:solidFill>
                  <a:schemeClr val="tx1"/>
                </a:solidFill>
                <a:latin typeface="Lucida Bright" panose="02040602050505020304" pitchFamily="18" charset="0"/>
              </a:rPr>
              <a:t>For he who is not against us is for us</a:t>
            </a:r>
            <a:r>
              <a:rPr lang="en-US" sz="2500" i="1" dirty="0">
                <a:solidFill>
                  <a:schemeClr val="tx1"/>
                </a:solidFill>
                <a:latin typeface="Lucida Bright" panose="02040602050505020304" pitchFamily="18" charset="0"/>
              </a:rPr>
              <a:t>.”</a:t>
            </a:r>
            <a:r>
              <a:rPr lang="en-US" sz="2500" dirty="0">
                <a:solidFill>
                  <a:schemeClr val="tx1"/>
                </a:solidFill>
                <a:latin typeface="Lucida Bright" panose="02040602050505020304" pitchFamily="18" charset="0"/>
              </a:rPr>
              <a:t> (verse 40; Matthew 12:30)</a:t>
            </a:r>
          </a:p>
          <a:p>
            <a:r>
              <a:rPr lang="en-US" sz="2500" dirty="0">
                <a:solidFill>
                  <a:schemeClr val="tx1"/>
                </a:solidFill>
                <a:latin typeface="Lucida Bright" panose="02040602050505020304" pitchFamily="18" charset="0"/>
              </a:rPr>
              <a:t>There is no middle ground! (1 Kings 18:21)</a:t>
            </a:r>
          </a:p>
        </p:txBody>
      </p:sp>
      <p:sp>
        <p:nvSpPr>
          <p:cNvPr id="6" name="Title 1">
            <a:extLst>
              <a:ext uri="{FF2B5EF4-FFF2-40B4-BE49-F238E27FC236}">
                <a16:creationId xmlns:a16="http://schemas.microsoft.com/office/drawing/2014/main" id="{51D485ED-D479-4911-A21D-CDC4D685F08D}"/>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1111845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24000"/>
            <a:ext cx="8783052" cy="5281449"/>
          </a:xfrm>
        </p:spPr>
        <p:txBody>
          <a:bodyPr anchor="t">
            <a:spAutoFit/>
          </a:bodyPr>
          <a:lstStyle/>
          <a:p>
            <a:pPr marL="0" indent="0">
              <a:buNone/>
            </a:pPr>
            <a:r>
              <a:rPr lang="en-US" sz="2800" i="1" dirty="0">
                <a:solidFill>
                  <a:schemeClr val="tx1"/>
                </a:solidFill>
                <a:latin typeface="Lucida Bright" panose="02040602050505020304" pitchFamily="18" charset="0"/>
              </a:rPr>
              <a:t>“For </a:t>
            </a:r>
            <a:r>
              <a:rPr lang="en-US" sz="2800" b="1" i="1" dirty="0">
                <a:solidFill>
                  <a:schemeClr val="tx1"/>
                </a:solidFill>
                <a:latin typeface="Lucida Bright" panose="02040602050505020304" pitchFamily="18" charset="0"/>
              </a:rPr>
              <a:t>whoever gives you a cup of water to drink </a:t>
            </a:r>
            <a:r>
              <a:rPr lang="en-US" sz="2800" i="1" dirty="0">
                <a:solidFill>
                  <a:schemeClr val="tx1"/>
                </a:solidFill>
                <a:latin typeface="Lucida Bright" panose="02040602050505020304" pitchFamily="18" charset="0"/>
              </a:rPr>
              <a:t>because of your name as followers of Christ (</a:t>
            </a:r>
            <a:r>
              <a:rPr lang="en-US" sz="2800" b="1" i="1" dirty="0">
                <a:solidFill>
                  <a:schemeClr val="tx1"/>
                </a:solidFill>
                <a:latin typeface="Lucida Bright" panose="02040602050505020304" pitchFamily="18" charset="0"/>
              </a:rPr>
              <a:t>because you belong to Christ</a:t>
            </a:r>
            <a:r>
              <a:rPr lang="en-US" sz="2800" i="1" dirty="0">
                <a:solidFill>
                  <a:schemeClr val="tx1"/>
                </a:solidFill>
                <a:latin typeface="Lucida Bright" panose="02040602050505020304" pitchFamily="18" charset="0"/>
              </a:rPr>
              <a:t>, ESV), truly I say to you, </a:t>
            </a:r>
            <a:r>
              <a:rPr lang="en-US" sz="2800" b="1" i="1" dirty="0">
                <a:solidFill>
                  <a:schemeClr val="tx1"/>
                </a:solidFill>
                <a:latin typeface="Lucida Bright" panose="02040602050505020304" pitchFamily="18" charset="0"/>
              </a:rPr>
              <a:t>he will not lose his reward</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(Mark 9:41;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cf. Matthew 10:42)</a:t>
            </a:r>
          </a:p>
          <a:p>
            <a:pPr marL="0" indent="0">
              <a:buNone/>
            </a:pPr>
            <a:r>
              <a:rPr lang="en-US" sz="2800" dirty="0">
                <a:solidFill>
                  <a:schemeClr val="tx1"/>
                </a:solidFill>
                <a:latin typeface="Lucida Bright" panose="02040602050505020304" pitchFamily="18" charset="0"/>
              </a:rPr>
              <a:t>Such as those who supplied the needs of Jesus and His disciples. (Matthew 10:9-14; 3 John 5-8;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Matthew 25:37ff; Mark 14:8)</a:t>
            </a:r>
          </a:p>
          <a:p>
            <a:pPr marL="0" indent="0">
              <a:buNone/>
            </a:pPr>
            <a:r>
              <a:rPr lang="en-US" sz="2800" dirty="0">
                <a:solidFill>
                  <a:schemeClr val="tx1"/>
                </a:solidFill>
                <a:latin typeface="Lucida Bright" panose="02040602050505020304" pitchFamily="18" charset="0"/>
              </a:rPr>
              <a:t>Jesus’ message: don’t focus on the glory (performing miracles) but on the little acts of service. (cf. 1 Corinthians 12:22-25)</a:t>
            </a:r>
          </a:p>
        </p:txBody>
      </p:sp>
      <p:sp>
        <p:nvSpPr>
          <p:cNvPr id="6" name="Title 1">
            <a:extLst>
              <a:ext uri="{FF2B5EF4-FFF2-40B4-BE49-F238E27FC236}">
                <a16:creationId xmlns:a16="http://schemas.microsoft.com/office/drawing/2014/main" id="{DC5E8B6C-5396-4EB6-A4B4-B3F15C076A56}"/>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113259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476081"/>
            <a:ext cx="8783052" cy="5321457"/>
          </a:xfrm>
        </p:spPr>
        <p:txBody>
          <a:bodyPr anchor="t">
            <a:spAutoFit/>
          </a:bodyPr>
          <a:lstStyle/>
          <a:p>
            <a:pPr marL="0" indent="0">
              <a:buNone/>
            </a:pPr>
            <a:r>
              <a:rPr lang="en-US" sz="2800" i="1" dirty="0">
                <a:solidFill>
                  <a:schemeClr val="tx1"/>
                </a:solidFill>
                <a:latin typeface="Lucida Bright" panose="02040602050505020304" pitchFamily="18" charset="0"/>
              </a:rPr>
              <a:t>“They came to </a:t>
            </a:r>
            <a:r>
              <a:rPr lang="en-US" sz="2800" b="1" i="1" dirty="0">
                <a:solidFill>
                  <a:schemeClr val="tx1"/>
                </a:solidFill>
                <a:latin typeface="Lucida Bright" panose="02040602050505020304" pitchFamily="18" charset="0"/>
              </a:rPr>
              <a:t>Capernaum</a:t>
            </a:r>
            <a:r>
              <a:rPr lang="en-US" sz="2800" i="1" dirty="0">
                <a:solidFill>
                  <a:schemeClr val="tx1"/>
                </a:solidFill>
                <a:latin typeface="Lucida Bright" panose="02040602050505020304" pitchFamily="18" charset="0"/>
              </a:rPr>
              <a:t>; and when He was in the house, He began to question them, ‘</a:t>
            </a:r>
            <a:r>
              <a:rPr lang="en-US" sz="2800" b="1" i="1" dirty="0">
                <a:solidFill>
                  <a:schemeClr val="tx1"/>
                </a:solidFill>
                <a:latin typeface="Lucida Bright" panose="02040602050505020304" pitchFamily="18" charset="0"/>
              </a:rPr>
              <a:t>What were you discussing on the way</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(Mark 9:33)</a:t>
            </a:r>
          </a:p>
          <a:p>
            <a:pPr>
              <a:buClr>
                <a:schemeClr val="tx1"/>
              </a:buClr>
              <a:buFont typeface="Arial" panose="020B0604020202020204" pitchFamily="34" charset="0"/>
              <a:buChar char="•"/>
            </a:pPr>
            <a:r>
              <a:rPr lang="en-US" sz="2800" dirty="0">
                <a:solidFill>
                  <a:schemeClr val="tx1"/>
                </a:solidFill>
                <a:latin typeface="Lucida Bright" panose="02040602050505020304" pitchFamily="18" charset="0"/>
              </a:rPr>
              <a:t>Luke tells us: </a:t>
            </a:r>
            <a:r>
              <a:rPr lang="en-US" sz="2800" i="1" dirty="0">
                <a:solidFill>
                  <a:schemeClr val="tx1"/>
                </a:solidFill>
                <a:latin typeface="Lucida Bright" panose="02040602050505020304" pitchFamily="18" charset="0"/>
              </a:rPr>
              <a:t>“And an </a:t>
            </a:r>
            <a:r>
              <a:rPr lang="en-US" sz="2800" b="1" i="1" dirty="0">
                <a:solidFill>
                  <a:schemeClr val="tx1"/>
                </a:solidFill>
                <a:latin typeface="Lucida Bright" panose="02040602050505020304" pitchFamily="18" charset="0"/>
              </a:rPr>
              <a:t>argument started among them as to which of them might be the greatest</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(Luke 9:46; cf. Luke 22:24ff)</a:t>
            </a:r>
          </a:p>
          <a:p>
            <a:pPr>
              <a:buClr>
                <a:schemeClr val="tx1"/>
              </a:buClr>
              <a:buFont typeface="Arial" panose="020B0604020202020204" pitchFamily="34" charset="0"/>
              <a:buChar char="•"/>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They kept silent </a:t>
            </a:r>
            <a:r>
              <a:rPr lang="en-US" sz="2800" i="1" dirty="0">
                <a:solidFill>
                  <a:schemeClr val="tx1"/>
                </a:solidFill>
                <a:latin typeface="Lucida Bright" panose="02040602050505020304" pitchFamily="18" charset="0"/>
              </a:rPr>
              <a:t>for on the way they had discussed … </a:t>
            </a:r>
            <a:r>
              <a:rPr lang="en-US" sz="2800" b="1" i="1" dirty="0">
                <a:solidFill>
                  <a:schemeClr val="tx1"/>
                </a:solidFill>
                <a:latin typeface="Lucida Bright" panose="02040602050505020304" pitchFamily="18" charset="0"/>
              </a:rPr>
              <a:t>which of them was the greatest</a:t>
            </a:r>
            <a:r>
              <a:rPr lang="en-US" sz="2800" i="1" dirty="0">
                <a:solidFill>
                  <a:schemeClr val="tx1"/>
                </a:solidFill>
                <a:latin typeface="Lucida Bright" panose="02040602050505020304" pitchFamily="18" charset="0"/>
              </a:rPr>
              <a:t>.”</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(Mark 9:34)</a:t>
            </a:r>
          </a:p>
          <a:p>
            <a:pPr>
              <a:buClr>
                <a:schemeClr val="tx1"/>
              </a:buClr>
              <a:buFont typeface="Arial" panose="020B0604020202020204" pitchFamily="34" charset="0"/>
              <a:buChar char="•"/>
            </a:pPr>
            <a:r>
              <a:rPr lang="en-US" sz="2800" i="1" dirty="0">
                <a:solidFill>
                  <a:schemeClr val="tx1"/>
                </a:solidFill>
                <a:latin typeface="Lucida Bright" panose="02040602050505020304" pitchFamily="18" charset="0"/>
              </a:rPr>
              <a:t>“Jesus, </a:t>
            </a:r>
            <a:r>
              <a:rPr lang="en-US" sz="2800" b="1" i="1" dirty="0">
                <a:solidFill>
                  <a:schemeClr val="tx1"/>
                </a:solidFill>
                <a:latin typeface="Lucida Bright" panose="02040602050505020304" pitchFamily="18" charset="0"/>
              </a:rPr>
              <a:t>knowing what they were thinking in their heart</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 (Luke 9:47)</a:t>
            </a:r>
          </a:p>
        </p:txBody>
      </p:sp>
      <p:sp>
        <p:nvSpPr>
          <p:cNvPr id="6" name="Title 1">
            <a:extLst>
              <a:ext uri="{FF2B5EF4-FFF2-40B4-BE49-F238E27FC236}">
                <a16:creationId xmlns:a16="http://schemas.microsoft.com/office/drawing/2014/main" id="{F79ECE9C-8264-4CE5-8FC6-76DD78B118D8}"/>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16615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191917"/>
          </a:xfrm>
        </p:spPr>
        <p:txBody>
          <a:bodyPr anchor="t">
            <a:spAutoFit/>
          </a:bodyPr>
          <a:lstStyle/>
          <a:p>
            <a:pPr marL="0" indent="0">
              <a:buNone/>
            </a:pPr>
            <a:r>
              <a:rPr lang="en-US" sz="2800" dirty="0">
                <a:solidFill>
                  <a:schemeClr val="tx1"/>
                </a:solidFill>
                <a:latin typeface="Lucida Bright" panose="02040602050505020304" pitchFamily="18" charset="0"/>
              </a:rPr>
              <a:t>What was Jesus’ response?</a:t>
            </a:r>
          </a:p>
          <a:p>
            <a:pPr marL="514350" indent="-514350">
              <a:buClr>
                <a:schemeClr val="tx1"/>
              </a:buClr>
              <a:buAutoNum type="arabicPeriod"/>
            </a:pPr>
            <a:r>
              <a:rPr lang="en-US" sz="2800" i="1" dirty="0">
                <a:solidFill>
                  <a:schemeClr val="tx1"/>
                </a:solidFill>
                <a:latin typeface="Lucida Bright" panose="02040602050505020304" pitchFamily="18" charset="0"/>
              </a:rPr>
              <a:t>“Sitting down, He called the twelve and said to them, ‘</a:t>
            </a:r>
            <a:r>
              <a:rPr lang="en-US" sz="2800" b="1" i="1" dirty="0">
                <a:solidFill>
                  <a:schemeClr val="tx1"/>
                </a:solidFill>
                <a:latin typeface="Lucida Bright" panose="02040602050505020304" pitchFamily="18" charset="0"/>
              </a:rPr>
              <a:t>If anyone wants to be first, he shall be last of all and servant of all</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(Mark 9:35)</a:t>
            </a:r>
          </a:p>
          <a:p>
            <a:pPr>
              <a:buClr>
                <a:schemeClr val="tx1"/>
              </a:buClr>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Last</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in what sense? (Philippians 2:3-4)</a:t>
            </a:r>
          </a:p>
          <a:p>
            <a:pPr>
              <a:buClr>
                <a:schemeClr val="tx1"/>
              </a:buClr>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Servant of all</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 who does that include?</a:t>
            </a:r>
          </a:p>
          <a:p>
            <a:pPr marL="0" indent="0">
              <a:buNone/>
            </a:pPr>
            <a:r>
              <a:rPr lang="en-US" sz="2800" dirty="0">
                <a:solidFill>
                  <a:schemeClr val="tx1"/>
                </a:solidFill>
                <a:latin typeface="Lucida Bright" panose="02040602050505020304" pitchFamily="18" charset="0"/>
              </a:rPr>
              <a:t>If one truly seeks preeminence, it will come through true humility and service.</a:t>
            </a:r>
          </a:p>
        </p:txBody>
      </p:sp>
      <p:sp>
        <p:nvSpPr>
          <p:cNvPr id="6" name="Title 1">
            <a:extLst>
              <a:ext uri="{FF2B5EF4-FFF2-40B4-BE49-F238E27FC236}">
                <a16:creationId xmlns:a16="http://schemas.microsoft.com/office/drawing/2014/main" id="{A3BCB539-F39E-402D-929C-06528342FB5E}"/>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196432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01842"/>
            <a:ext cx="8783052" cy="5127558"/>
          </a:xfrm>
        </p:spPr>
        <p:txBody>
          <a:bodyPr anchor="t">
            <a:spAutoFit/>
          </a:bodyPr>
          <a:lstStyle/>
          <a:p>
            <a:pPr marL="0" indent="0">
              <a:buNone/>
            </a:pPr>
            <a:r>
              <a:rPr lang="en-US" sz="2400" dirty="0">
                <a:solidFill>
                  <a:schemeClr val="tx1"/>
                </a:solidFill>
                <a:latin typeface="Lucida Bright" panose="02040602050505020304" pitchFamily="18" charset="0"/>
              </a:rPr>
              <a:t>What was Jesus’ response?</a:t>
            </a:r>
          </a:p>
          <a:p>
            <a:pPr marL="514350" indent="-514350">
              <a:buClr>
                <a:schemeClr val="tx1"/>
              </a:buClr>
              <a:buFont typeface="+mj-lt"/>
              <a:buAutoNum type="arabicPeriod" startAt="2"/>
            </a:pPr>
            <a:r>
              <a:rPr lang="en-US" sz="2400" i="1" dirty="0">
                <a:solidFill>
                  <a:schemeClr val="tx1"/>
                </a:solidFill>
                <a:latin typeface="Lucida Bright" panose="02040602050505020304" pitchFamily="18" charset="0"/>
              </a:rPr>
              <a:t>“And He called a child to Himself and set him before them, and said, ‘Truly I say to you, </a:t>
            </a:r>
            <a:r>
              <a:rPr lang="en-US" sz="2400" b="1" i="1" dirty="0">
                <a:solidFill>
                  <a:schemeClr val="tx1"/>
                </a:solidFill>
                <a:latin typeface="Lucida Bright" panose="02040602050505020304" pitchFamily="18" charset="0"/>
              </a:rPr>
              <a:t>unless you are converted </a:t>
            </a:r>
            <a:r>
              <a:rPr lang="en-US" sz="2400" i="1" dirty="0">
                <a:solidFill>
                  <a:schemeClr val="tx1"/>
                </a:solidFill>
                <a:latin typeface="Lucida Bright" panose="02040602050505020304" pitchFamily="18" charset="0"/>
              </a:rPr>
              <a:t>and </a:t>
            </a:r>
            <a:r>
              <a:rPr lang="en-US" sz="2400" b="1" i="1" dirty="0">
                <a:solidFill>
                  <a:schemeClr val="tx1"/>
                </a:solidFill>
                <a:latin typeface="Lucida Bright" panose="02040602050505020304" pitchFamily="18" charset="0"/>
              </a:rPr>
              <a:t>become like children</a:t>
            </a:r>
            <a:r>
              <a:rPr lang="en-US" sz="2400" i="1" dirty="0">
                <a:solidFill>
                  <a:schemeClr val="tx1"/>
                </a:solidFill>
                <a:latin typeface="Lucida Bright" panose="02040602050505020304" pitchFamily="18" charset="0"/>
              </a:rPr>
              <a:t>, </a:t>
            </a:r>
            <a:r>
              <a:rPr lang="en-US" sz="2400" b="1" i="1" dirty="0">
                <a:solidFill>
                  <a:schemeClr val="tx1"/>
                </a:solidFill>
                <a:latin typeface="Lucida Bright" panose="02040602050505020304" pitchFamily="18" charset="0"/>
              </a:rPr>
              <a:t>you will not</a:t>
            </a:r>
            <a:r>
              <a:rPr lang="en-US" sz="2400" i="1" dirty="0">
                <a:solidFill>
                  <a:schemeClr val="tx1"/>
                </a:solidFill>
                <a:latin typeface="Lucida Bright" panose="02040602050505020304" pitchFamily="18" charset="0"/>
              </a:rPr>
              <a:t> </a:t>
            </a:r>
            <a:r>
              <a:rPr lang="en-US" sz="2400" b="1" i="1" dirty="0">
                <a:solidFill>
                  <a:schemeClr val="tx1"/>
                </a:solidFill>
                <a:latin typeface="Lucida Bright" panose="02040602050505020304" pitchFamily="18" charset="0"/>
              </a:rPr>
              <a:t>enter the kingdom of heaven</a:t>
            </a:r>
            <a:r>
              <a:rPr lang="en-US" sz="2400" i="1" dirty="0">
                <a:solidFill>
                  <a:schemeClr val="tx1"/>
                </a:solidFill>
                <a:latin typeface="Lucida Bright" panose="02040602050505020304" pitchFamily="18" charset="0"/>
              </a:rPr>
              <a:t>. Whoever then </a:t>
            </a:r>
            <a:r>
              <a:rPr lang="en-US" sz="2400" b="1" i="1" dirty="0">
                <a:solidFill>
                  <a:schemeClr val="tx1"/>
                </a:solidFill>
                <a:latin typeface="Lucida Bright" panose="02040602050505020304" pitchFamily="18" charset="0"/>
              </a:rPr>
              <a:t>humbles himself as this child</a:t>
            </a:r>
            <a:r>
              <a:rPr lang="en-US" sz="2400" i="1" dirty="0">
                <a:solidFill>
                  <a:schemeClr val="tx1"/>
                </a:solidFill>
                <a:latin typeface="Lucida Bright" panose="02040602050505020304" pitchFamily="18" charset="0"/>
              </a:rPr>
              <a:t>, he is the greatest in the kingdom of heaven.’”</a:t>
            </a:r>
            <a:r>
              <a:rPr lang="en-US" sz="2400" dirty="0">
                <a:solidFill>
                  <a:schemeClr val="tx1"/>
                </a:solidFill>
                <a:latin typeface="Lucida Bright" panose="02040602050505020304" pitchFamily="18" charset="0"/>
              </a:rPr>
              <a:t> (Matthew 18:2-4)</a:t>
            </a:r>
          </a:p>
          <a:p>
            <a:pPr>
              <a:buClr>
                <a:schemeClr val="tx1"/>
              </a:buClr>
            </a:pPr>
            <a:r>
              <a:rPr lang="en-US" sz="2400" dirty="0">
                <a:solidFill>
                  <a:schemeClr val="tx1"/>
                </a:solidFill>
                <a:latin typeface="Lucida Bright" panose="02040602050505020304" pitchFamily="18" charset="0"/>
              </a:rPr>
              <a:t>Their </a:t>
            </a:r>
            <a:r>
              <a:rPr lang="en-US" sz="2400" b="1" dirty="0">
                <a:solidFill>
                  <a:schemeClr val="tx1"/>
                </a:solidFill>
                <a:latin typeface="Lucida Bright" panose="02040602050505020304" pitchFamily="18" charset="0"/>
              </a:rPr>
              <a:t>entrance into the kingdom</a:t>
            </a:r>
            <a:r>
              <a:rPr lang="en-US" sz="2400" dirty="0">
                <a:solidFill>
                  <a:schemeClr val="tx1"/>
                </a:solidFill>
                <a:latin typeface="Lucida Bright" panose="02040602050505020304" pitchFamily="18" charset="0"/>
              </a:rPr>
              <a:t> was in jeopardy.</a:t>
            </a:r>
          </a:p>
          <a:p>
            <a:pPr>
              <a:buClr>
                <a:schemeClr val="tx1"/>
              </a:buClr>
            </a:pPr>
            <a:r>
              <a:rPr lang="en-US" sz="2400" dirty="0">
                <a:solidFill>
                  <a:schemeClr val="tx1"/>
                </a:solidFill>
                <a:latin typeface="Lucida Bright" panose="02040602050505020304" pitchFamily="18" charset="0"/>
              </a:rPr>
              <a:t>They needed to be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converted</a:t>
            </a:r>
            <a:r>
              <a:rPr lang="en-US" sz="2400" i="1" dirty="0">
                <a:solidFill>
                  <a:schemeClr val="tx1"/>
                </a:solidFill>
                <a:latin typeface="Lucida Bright" panose="02040602050505020304" pitchFamily="18" charset="0"/>
              </a:rPr>
              <a:t>”</a:t>
            </a:r>
            <a:r>
              <a:rPr lang="en-US" sz="2400" dirty="0">
                <a:solidFill>
                  <a:schemeClr val="tx1"/>
                </a:solidFill>
                <a:latin typeface="Lucida Bright" panose="02040602050505020304" pitchFamily="18" charset="0"/>
              </a:rPr>
              <a:t> or changed in their perspective of themselves. (cf. 1 Corinthians 4:6)</a:t>
            </a:r>
          </a:p>
          <a:p>
            <a:pPr>
              <a:buClr>
                <a:schemeClr val="tx1"/>
              </a:buClr>
            </a:pPr>
            <a:r>
              <a:rPr lang="en-US" sz="2400" dirty="0">
                <a:solidFill>
                  <a:schemeClr val="tx1"/>
                </a:solidFill>
                <a:latin typeface="Lucida Bright" panose="02040602050505020304" pitchFamily="18" charset="0"/>
              </a:rPr>
              <a:t>They needed to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humble</a:t>
            </a:r>
            <a:r>
              <a:rPr lang="en-US" sz="2400" i="1" dirty="0">
                <a:solidFill>
                  <a:schemeClr val="tx1"/>
                </a:solidFill>
                <a:latin typeface="Lucida Bright" panose="02040602050505020304" pitchFamily="18" charset="0"/>
              </a:rPr>
              <a:t>”</a:t>
            </a:r>
            <a:r>
              <a:rPr lang="en-US" sz="2400" dirty="0">
                <a:solidFill>
                  <a:schemeClr val="tx1"/>
                </a:solidFill>
                <a:latin typeface="Lucida Bright" panose="02040602050505020304" pitchFamily="18" charset="0"/>
              </a:rPr>
              <a:t> themselves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as this child</a:t>
            </a:r>
            <a:r>
              <a:rPr lang="en-US" sz="2400" i="1" dirty="0">
                <a:solidFill>
                  <a:schemeClr val="tx1"/>
                </a:solidFill>
                <a:latin typeface="Lucida Bright" panose="02040602050505020304" pitchFamily="18" charset="0"/>
              </a:rPr>
              <a:t>.”</a:t>
            </a:r>
            <a:r>
              <a:rPr lang="en-US" sz="2400" dirty="0">
                <a:solidFill>
                  <a:schemeClr val="tx1"/>
                </a:solidFill>
                <a:latin typeface="Lucida Bright" panose="02040602050505020304" pitchFamily="18" charset="0"/>
              </a:rPr>
              <a:t> (James 4:6; 1 Peter 5:5-8)</a:t>
            </a:r>
          </a:p>
        </p:txBody>
      </p:sp>
      <p:sp>
        <p:nvSpPr>
          <p:cNvPr id="6" name="Title 1">
            <a:extLst>
              <a:ext uri="{FF2B5EF4-FFF2-40B4-BE49-F238E27FC236}">
                <a16:creationId xmlns:a16="http://schemas.microsoft.com/office/drawing/2014/main" id="{B15A1653-F580-4072-B31A-18D00C5F578E}"/>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91466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862596"/>
          </a:xfrm>
        </p:spPr>
        <p:txBody>
          <a:bodyPr anchor="t">
            <a:spAutoFit/>
          </a:bodyPr>
          <a:lstStyle/>
          <a:p>
            <a:pPr marL="0" indent="0">
              <a:buNone/>
            </a:pPr>
            <a:r>
              <a:rPr lang="en-US" sz="2800" dirty="0">
                <a:solidFill>
                  <a:schemeClr val="tx1"/>
                </a:solidFill>
                <a:latin typeface="Lucida Bright" panose="02040602050505020304" pitchFamily="18" charset="0"/>
              </a:rPr>
              <a:t>Key words Jesus used:</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Last</a:t>
            </a:r>
            <a:r>
              <a:rPr lang="en-US" sz="3200" i="1" dirty="0">
                <a:solidFill>
                  <a:schemeClr val="tx1"/>
                </a:solidFill>
                <a:latin typeface="Lucida Bright" panose="02040602050505020304" pitchFamily="18" charset="0"/>
              </a:rPr>
              <a:t>”</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Servant</a:t>
            </a:r>
            <a:r>
              <a:rPr lang="en-US" sz="3200" i="1" dirty="0">
                <a:solidFill>
                  <a:schemeClr val="tx1"/>
                </a:solidFill>
                <a:latin typeface="Lucida Bright" panose="02040602050505020304" pitchFamily="18" charset="0"/>
              </a:rPr>
              <a:t>”</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Converted</a:t>
            </a:r>
            <a:r>
              <a:rPr lang="en-US" sz="3200" i="1" dirty="0">
                <a:solidFill>
                  <a:schemeClr val="tx1"/>
                </a:solidFill>
                <a:latin typeface="Lucida Bright" panose="02040602050505020304" pitchFamily="18" charset="0"/>
              </a:rPr>
              <a:t>”</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Humble</a:t>
            </a:r>
            <a:r>
              <a:rPr lang="en-US" sz="3200" i="1" dirty="0">
                <a:solidFill>
                  <a:schemeClr val="tx1"/>
                </a:solidFill>
                <a:latin typeface="Lucida Bright" panose="02040602050505020304" pitchFamily="18" charset="0"/>
              </a:rPr>
              <a:t>”</a:t>
            </a:r>
          </a:p>
          <a:p>
            <a:pPr marL="0" indent="0">
              <a:buNone/>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Become like children</a:t>
            </a:r>
            <a:r>
              <a:rPr lang="en-US" sz="3200" i="1" dirty="0">
                <a:solidFill>
                  <a:schemeClr val="tx1"/>
                </a:solidFill>
                <a:latin typeface="Lucida Bright" panose="02040602050505020304" pitchFamily="18" charset="0"/>
              </a:rPr>
              <a:t>”</a:t>
            </a:r>
          </a:p>
        </p:txBody>
      </p:sp>
      <p:sp>
        <p:nvSpPr>
          <p:cNvPr id="6" name="Title 1">
            <a:extLst>
              <a:ext uri="{FF2B5EF4-FFF2-40B4-BE49-F238E27FC236}">
                <a16:creationId xmlns:a16="http://schemas.microsoft.com/office/drawing/2014/main" id="{85D3243E-A602-4956-A164-F5439DD8691B}"/>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329094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344132"/>
            <a:ext cx="8783052" cy="5361468"/>
          </a:xfrm>
        </p:spPr>
        <p:txBody>
          <a:bodyPr anchor="t">
            <a:spAutoFit/>
          </a:bodyPr>
          <a:lstStyle/>
          <a:p>
            <a:pPr marL="0" indent="0">
              <a:buNone/>
            </a:pPr>
            <a:r>
              <a:rPr lang="en-US" sz="2400" dirty="0">
                <a:solidFill>
                  <a:schemeClr val="tx1"/>
                </a:solidFill>
                <a:latin typeface="Lucida Bright" panose="02040602050505020304" pitchFamily="18" charset="0"/>
              </a:rPr>
              <a:t>In what ways are we to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become like children</a:t>
            </a:r>
            <a:r>
              <a:rPr lang="en-US" sz="2400" i="1" dirty="0">
                <a:solidFill>
                  <a:schemeClr val="tx1"/>
                </a:solidFill>
                <a:latin typeface="Lucida Bright" panose="02040602050505020304" pitchFamily="18" charset="0"/>
              </a:rPr>
              <a:t>”?</a:t>
            </a:r>
          </a:p>
          <a:p>
            <a:pPr marL="0" indent="0">
              <a:buNone/>
            </a:pPr>
            <a:r>
              <a:rPr lang="en-US" sz="2400" dirty="0">
                <a:solidFill>
                  <a:schemeClr val="tx1"/>
                </a:solidFill>
                <a:latin typeface="Lucida Bright" panose="02040602050505020304" pitchFamily="18" charset="0"/>
              </a:rPr>
              <a:t>First, we’re to become </a:t>
            </a:r>
            <a:r>
              <a:rPr lang="en-US" sz="2400" b="1" dirty="0">
                <a:solidFill>
                  <a:schemeClr val="tx1"/>
                </a:solidFill>
                <a:latin typeface="Lucida Bright" panose="02040602050505020304" pitchFamily="18" charset="0"/>
              </a:rPr>
              <a:t>as they should be</a:t>
            </a:r>
            <a:r>
              <a:rPr lang="en-US" sz="2400" dirty="0">
                <a:solidFill>
                  <a:schemeClr val="tx1"/>
                </a:solidFill>
                <a:latin typeface="Lucida Bright" panose="02040602050505020304" pitchFamily="18" charset="0"/>
              </a:rPr>
              <a:t>, in accordance with God’s plan, </a:t>
            </a:r>
            <a:r>
              <a:rPr lang="en-US" sz="2400" b="1" dirty="0">
                <a:solidFill>
                  <a:schemeClr val="tx1"/>
                </a:solidFill>
                <a:latin typeface="Lucida Bright" panose="02040602050505020304" pitchFamily="18" charset="0"/>
              </a:rPr>
              <a:t>not as they often are</a:t>
            </a:r>
            <a:r>
              <a:rPr lang="en-US" sz="2400" dirty="0">
                <a:solidFill>
                  <a:schemeClr val="tx1"/>
                </a:solidFill>
                <a:latin typeface="Lucida Bright" panose="02040602050505020304" pitchFamily="18" charset="0"/>
              </a:rPr>
              <a:t>!</a:t>
            </a:r>
          </a:p>
          <a:p>
            <a:pPr>
              <a:spcBef>
                <a:spcPts val="0"/>
              </a:spcBef>
              <a:buClr>
                <a:schemeClr val="tx1"/>
              </a:buClr>
            </a:pPr>
            <a:r>
              <a:rPr lang="en-US" sz="1600" dirty="0">
                <a:solidFill>
                  <a:schemeClr val="tx1"/>
                </a:solidFill>
                <a:latin typeface="Lucida Bright" panose="02040602050505020304" pitchFamily="18" charset="0"/>
              </a:rPr>
              <a:t>Humble. (Psalms 25:9; Isaiah 66:2; Matthew 23:12)</a:t>
            </a:r>
          </a:p>
          <a:p>
            <a:pPr>
              <a:spcBef>
                <a:spcPts val="0"/>
              </a:spcBef>
              <a:buClr>
                <a:schemeClr val="tx1"/>
              </a:buClr>
            </a:pPr>
            <a:r>
              <a:rPr lang="en-US" sz="1600" dirty="0">
                <a:solidFill>
                  <a:schemeClr val="tx1"/>
                </a:solidFill>
                <a:latin typeface="Lucida Bright" panose="02040602050505020304" pitchFamily="18" charset="0"/>
              </a:rPr>
              <a:t>Trusting and Dependent. (Deuteronomy 1:30-33; Proverbs 3:5; 16:20)</a:t>
            </a:r>
          </a:p>
          <a:p>
            <a:pPr>
              <a:spcBef>
                <a:spcPts val="0"/>
              </a:spcBef>
              <a:buClr>
                <a:schemeClr val="tx1"/>
              </a:buClr>
            </a:pPr>
            <a:r>
              <a:rPr lang="en-US" sz="1600" dirty="0">
                <a:solidFill>
                  <a:schemeClr val="tx1"/>
                </a:solidFill>
                <a:latin typeface="Lucida Bright" panose="02040602050505020304" pitchFamily="18" charset="0"/>
              </a:rPr>
              <a:t>Forgiving. (Ephesians 4:32)</a:t>
            </a:r>
          </a:p>
          <a:p>
            <a:pPr>
              <a:spcBef>
                <a:spcPts val="0"/>
              </a:spcBef>
              <a:buClr>
                <a:schemeClr val="tx1"/>
              </a:buClr>
            </a:pPr>
            <a:r>
              <a:rPr lang="en-US" sz="1600" dirty="0">
                <a:solidFill>
                  <a:schemeClr val="tx1"/>
                </a:solidFill>
                <a:latin typeface="Lucida Bright" panose="02040602050505020304" pitchFamily="18" charset="0"/>
              </a:rPr>
              <a:t>Submissive. (James 4:7)</a:t>
            </a:r>
          </a:p>
          <a:p>
            <a:pPr>
              <a:spcBef>
                <a:spcPts val="0"/>
              </a:spcBef>
              <a:buClr>
                <a:schemeClr val="tx1"/>
              </a:buClr>
            </a:pPr>
            <a:r>
              <a:rPr lang="en-US" sz="1600" dirty="0">
                <a:solidFill>
                  <a:schemeClr val="tx1"/>
                </a:solidFill>
                <a:latin typeface="Lucida Bright" panose="02040602050505020304" pitchFamily="18" charset="0"/>
              </a:rPr>
              <a:t>Respectful. (Malachi 1:6; Hebrews 12:9)</a:t>
            </a:r>
          </a:p>
          <a:p>
            <a:pPr>
              <a:spcBef>
                <a:spcPts val="0"/>
              </a:spcBef>
              <a:buClr>
                <a:schemeClr val="tx1"/>
              </a:buClr>
            </a:pPr>
            <a:r>
              <a:rPr lang="en-US" sz="1600" dirty="0">
                <a:solidFill>
                  <a:schemeClr val="tx1"/>
                </a:solidFill>
                <a:latin typeface="Lucida Bright" panose="02040602050505020304" pitchFamily="18" charset="0"/>
              </a:rPr>
              <a:t>Growing. (Ephesians 4:15; 2 Peter 3:18)</a:t>
            </a:r>
          </a:p>
          <a:p>
            <a:pPr>
              <a:spcBef>
                <a:spcPts val="0"/>
              </a:spcBef>
              <a:buClr>
                <a:schemeClr val="tx1"/>
              </a:buClr>
            </a:pPr>
            <a:r>
              <a:rPr lang="en-US" sz="1600" dirty="0">
                <a:solidFill>
                  <a:schemeClr val="tx1"/>
                </a:solidFill>
                <a:latin typeface="Lucida Bright" panose="02040602050505020304" pitchFamily="18" charset="0"/>
              </a:rPr>
              <a:t>Eager to please. (Colossians 1:10; Ephesians 5:10)</a:t>
            </a:r>
          </a:p>
          <a:p>
            <a:pPr>
              <a:spcBef>
                <a:spcPts val="0"/>
              </a:spcBef>
              <a:buClr>
                <a:schemeClr val="tx1"/>
              </a:buClr>
            </a:pPr>
            <a:r>
              <a:rPr lang="en-US" sz="1600" dirty="0">
                <a:solidFill>
                  <a:schemeClr val="tx1"/>
                </a:solidFill>
                <a:latin typeface="Lucida Bright" panose="02040602050505020304" pitchFamily="18" charset="0"/>
              </a:rPr>
              <a:t>Contented. (Philippians 4:11; Hebrews 13:5)</a:t>
            </a:r>
          </a:p>
          <a:p>
            <a:pPr>
              <a:spcBef>
                <a:spcPts val="0"/>
              </a:spcBef>
              <a:buClr>
                <a:schemeClr val="tx1"/>
              </a:buClr>
            </a:pPr>
            <a:r>
              <a:rPr lang="en-US" sz="1600" dirty="0">
                <a:solidFill>
                  <a:schemeClr val="tx1"/>
                </a:solidFill>
                <a:latin typeface="Lucida Bright" panose="02040602050505020304" pitchFamily="18" charset="0"/>
              </a:rPr>
              <a:t>Seeking refuge (Psalms 18:1-3)</a:t>
            </a:r>
          </a:p>
          <a:p>
            <a:pPr>
              <a:spcBef>
                <a:spcPts val="0"/>
              </a:spcBef>
              <a:buClr>
                <a:schemeClr val="tx1"/>
              </a:buClr>
            </a:pPr>
            <a:r>
              <a:rPr lang="en-US" sz="1600" dirty="0">
                <a:solidFill>
                  <a:schemeClr val="tx1"/>
                </a:solidFill>
                <a:latin typeface="Lucida Bright" panose="02040602050505020304" pitchFamily="18" charset="0"/>
              </a:rPr>
              <a:t>In fellowship with God.</a:t>
            </a:r>
          </a:p>
          <a:p>
            <a:pPr marL="0" indent="0">
              <a:buNone/>
            </a:pPr>
            <a:r>
              <a:rPr lang="en-US" sz="1600" dirty="0">
                <a:solidFill>
                  <a:schemeClr val="tx1"/>
                </a:solidFill>
                <a:latin typeface="Lucida Bright" panose="02040602050505020304" pitchFamily="18" charset="0"/>
              </a:rPr>
              <a:t>In what ways are we NOT to </a:t>
            </a:r>
            <a:r>
              <a:rPr lang="en-US" sz="1600" i="1" dirty="0">
                <a:solidFill>
                  <a:schemeClr val="tx1"/>
                </a:solidFill>
                <a:latin typeface="Lucida Bright" panose="02040602050505020304" pitchFamily="18" charset="0"/>
              </a:rPr>
              <a:t>“</a:t>
            </a:r>
            <a:r>
              <a:rPr lang="en-US" sz="1600" b="1" i="1" dirty="0">
                <a:solidFill>
                  <a:schemeClr val="tx1"/>
                </a:solidFill>
                <a:latin typeface="Lucida Bright" panose="02040602050505020304" pitchFamily="18" charset="0"/>
              </a:rPr>
              <a:t>become like children</a:t>
            </a:r>
            <a:r>
              <a:rPr lang="en-US" sz="1600" i="1" dirty="0">
                <a:solidFill>
                  <a:schemeClr val="tx1"/>
                </a:solidFill>
                <a:latin typeface="Lucida Bright" panose="02040602050505020304" pitchFamily="18" charset="0"/>
              </a:rPr>
              <a:t>”?</a:t>
            </a:r>
            <a:r>
              <a:rPr lang="en-US" sz="1600" dirty="0">
                <a:solidFill>
                  <a:schemeClr val="tx1"/>
                </a:solidFill>
                <a:latin typeface="Lucida Bright" panose="02040602050505020304" pitchFamily="18" charset="0"/>
              </a:rPr>
              <a:t> (Matthew 11:16; Ephesians 4:14; 1 Corinthians 14:20; Hebrews 5:12-14)</a:t>
            </a:r>
          </a:p>
        </p:txBody>
      </p:sp>
      <p:sp>
        <p:nvSpPr>
          <p:cNvPr id="6" name="Title 1">
            <a:extLst>
              <a:ext uri="{FF2B5EF4-FFF2-40B4-BE49-F238E27FC236}">
                <a16:creationId xmlns:a16="http://schemas.microsoft.com/office/drawing/2014/main" id="{81DC3CAC-7D1D-47C5-96C8-BE0A45394A1C}"/>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4045681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fade">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fade">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564326"/>
          </a:xfrm>
        </p:spPr>
        <p:txBody>
          <a:bodyPr anchor="t">
            <a:spAutoFit/>
          </a:bodyPr>
          <a:lstStyle/>
          <a:p>
            <a:pPr marL="0" indent="0">
              <a:buNone/>
            </a:pPr>
            <a:r>
              <a:rPr lang="en-US" sz="2800" dirty="0">
                <a:solidFill>
                  <a:schemeClr val="tx1"/>
                </a:solidFill>
                <a:latin typeface="Lucida Bright" panose="02040602050505020304" pitchFamily="18" charset="0"/>
              </a:rPr>
              <a:t>The following Psalm paints a picture of what Jesus is seeking:</a:t>
            </a:r>
          </a:p>
          <a:p>
            <a:pPr marL="0" indent="0">
              <a:buNone/>
            </a:pPr>
            <a:r>
              <a:rPr lang="en-US" sz="2800" dirty="0">
                <a:solidFill>
                  <a:schemeClr val="tx1"/>
                </a:solidFill>
                <a:latin typeface="Lucida Bright" panose="02040602050505020304" pitchFamily="18" charset="0"/>
              </a:rPr>
              <a:t>Psalms 131:1-3, </a:t>
            </a:r>
            <a:r>
              <a:rPr lang="en-US" sz="2800" i="1" dirty="0">
                <a:solidFill>
                  <a:schemeClr val="tx1"/>
                </a:solidFill>
                <a:latin typeface="Lucida Bright" panose="02040602050505020304" pitchFamily="18" charset="0"/>
              </a:rPr>
              <a:t>“O Lord, </a:t>
            </a:r>
            <a:r>
              <a:rPr lang="en-US" sz="2800" b="1" i="1" dirty="0">
                <a:solidFill>
                  <a:schemeClr val="tx1"/>
                </a:solidFill>
                <a:latin typeface="Lucida Bright" panose="02040602050505020304" pitchFamily="18" charset="0"/>
              </a:rPr>
              <a:t>my heart is not proud</a:t>
            </a: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nor</a:t>
            </a:r>
            <a:r>
              <a:rPr lang="en-US" sz="2800" i="1" dirty="0">
                <a:solidFill>
                  <a:schemeClr val="tx1"/>
                </a:solidFill>
                <a:latin typeface="Lucida Bright" panose="02040602050505020304" pitchFamily="18" charset="0"/>
              </a:rPr>
              <a:t> my eyes </a:t>
            </a:r>
            <a:r>
              <a:rPr lang="en-US" sz="2800" b="1" i="1" dirty="0">
                <a:solidFill>
                  <a:schemeClr val="tx1"/>
                </a:solidFill>
                <a:latin typeface="Lucida Bright" panose="02040602050505020304" pitchFamily="18" charset="0"/>
              </a:rPr>
              <a:t>haughty</a:t>
            </a:r>
            <a:r>
              <a:rPr lang="en-US" sz="2800" i="1" dirty="0">
                <a:solidFill>
                  <a:schemeClr val="tx1"/>
                </a:solidFill>
                <a:latin typeface="Lucida Bright" panose="02040602050505020304" pitchFamily="18" charset="0"/>
              </a:rPr>
              <a:t>; nor do I </a:t>
            </a:r>
            <a:r>
              <a:rPr lang="en-US" sz="2800" b="1" i="1" dirty="0">
                <a:solidFill>
                  <a:schemeClr val="tx1"/>
                </a:solidFill>
                <a:latin typeface="Lucida Bright" panose="02040602050505020304" pitchFamily="18" charset="0"/>
              </a:rPr>
              <a:t>involve myself in great matters</a:t>
            </a:r>
            <a:r>
              <a:rPr lang="en-US" sz="2800" i="1" dirty="0">
                <a:solidFill>
                  <a:schemeClr val="tx1"/>
                </a:solidFill>
                <a:latin typeface="Lucida Bright" panose="02040602050505020304" pitchFamily="18" charset="0"/>
              </a:rPr>
              <a:t>, or in </a:t>
            </a:r>
            <a:r>
              <a:rPr lang="en-US" sz="2800" b="1" i="1" dirty="0">
                <a:solidFill>
                  <a:schemeClr val="tx1"/>
                </a:solidFill>
                <a:latin typeface="Lucida Bright" panose="02040602050505020304" pitchFamily="18" charset="0"/>
              </a:rPr>
              <a:t>things too difficult for me</a:t>
            </a:r>
            <a:r>
              <a:rPr lang="en-US" sz="2800" i="1" dirty="0">
                <a:solidFill>
                  <a:schemeClr val="tx1"/>
                </a:solidFill>
                <a:latin typeface="Lucida Bright" panose="02040602050505020304" pitchFamily="18" charset="0"/>
              </a:rPr>
              <a:t>. Surely I have </a:t>
            </a:r>
            <a:r>
              <a:rPr lang="en-US" sz="2800" b="1" i="1" dirty="0">
                <a:solidFill>
                  <a:schemeClr val="tx1"/>
                </a:solidFill>
                <a:latin typeface="Lucida Bright" panose="02040602050505020304" pitchFamily="18" charset="0"/>
              </a:rPr>
              <a:t>composed and quieted my soul</a:t>
            </a: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like a weaned child rests against his mother</a:t>
            </a:r>
            <a:r>
              <a:rPr lang="en-US" sz="2800" i="1" dirty="0">
                <a:solidFill>
                  <a:schemeClr val="tx1"/>
                </a:solidFill>
                <a:latin typeface="Lucida Bright" panose="02040602050505020304" pitchFamily="18" charset="0"/>
              </a:rPr>
              <a:t>, my soul is like a weaned child within me. O Israel, </a:t>
            </a:r>
            <a:r>
              <a:rPr lang="en-US" sz="2800" b="1" i="1" dirty="0">
                <a:solidFill>
                  <a:schemeClr val="tx1"/>
                </a:solidFill>
                <a:latin typeface="Lucida Bright" panose="02040602050505020304" pitchFamily="18" charset="0"/>
              </a:rPr>
              <a:t>hope in the Lord from this time forth</a:t>
            </a:r>
            <a:r>
              <a:rPr lang="en-US" sz="2800" i="1" dirty="0">
                <a:solidFill>
                  <a:schemeClr val="tx1"/>
                </a:solidFill>
                <a:latin typeface="Lucida Bright" panose="02040602050505020304" pitchFamily="18" charset="0"/>
              </a:rPr>
              <a:t> and forever.”</a:t>
            </a:r>
          </a:p>
        </p:txBody>
      </p:sp>
      <p:sp>
        <p:nvSpPr>
          <p:cNvPr id="6" name="Title 1">
            <a:extLst>
              <a:ext uri="{FF2B5EF4-FFF2-40B4-BE49-F238E27FC236}">
                <a16:creationId xmlns:a16="http://schemas.microsoft.com/office/drawing/2014/main" id="{880CD3F9-E04C-4D59-9E30-C90E832D10E1}"/>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180610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276709"/>
            <a:ext cx="8783052" cy="5158335"/>
          </a:xfrm>
        </p:spPr>
        <p:txBody>
          <a:bodyPr anchor="t">
            <a:spAutoFit/>
          </a:bodyPr>
          <a:lstStyle/>
          <a:p>
            <a:pPr marL="0" indent="0">
              <a:buNone/>
            </a:pPr>
            <a:r>
              <a:rPr lang="en-US" sz="2800" dirty="0">
                <a:solidFill>
                  <a:schemeClr val="tx1"/>
                </a:solidFill>
                <a:latin typeface="Lucida Bright" panose="02040602050505020304" pitchFamily="18" charset="0"/>
              </a:rPr>
              <a:t>Not just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become like children</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but willing to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receive</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a child.</a:t>
            </a:r>
          </a:p>
          <a:p>
            <a:pPr marL="0" indent="0">
              <a:buNone/>
            </a:pPr>
            <a:r>
              <a:rPr lang="en-US" sz="2800" i="1" dirty="0">
                <a:solidFill>
                  <a:schemeClr val="tx1"/>
                </a:solidFill>
                <a:latin typeface="Lucida Bright" panose="02040602050505020304" pitchFamily="18" charset="0"/>
              </a:rPr>
              <a:t>“Taking a child, He set him before them, and </a:t>
            </a:r>
            <a:r>
              <a:rPr lang="en-US" sz="2800" b="1" i="1" dirty="0">
                <a:solidFill>
                  <a:schemeClr val="tx1"/>
                </a:solidFill>
                <a:latin typeface="Lucida Bright" panose="02040602050505020304" pitchFamily="18" charset="0"/>
              </a:rPr>
              <a:t>taking him in His arms</a:t>
            </a:r>
            <a:r>
              <a:rPr lang="en-US" sz="2800" i="1" dirty="0">
                <a:solidFill>
                  <a:schemeClr val="tx1"/>
                </a:solidFill>
                <a:latin typeface="Lucida Bright" panose="02040602050505020304" pitchFamily="18" charset="0"/>
              </a:rPr>
              <a:t>, He said to them, ‘</a:t>
            </a:r>
            <a:r>
              <a:rPr lang="en-US" sz="2800" b="1" i="1" dirty="0">
                <a:solidFill>
                  <a:schemeClr val="tx1"/>
                </a:solidFill>
                <a:latin typeface="Lucida Bright" panose="02040602050505020304" pitchFamily="18" charset="0"/>
              </a:rPr>
              <a:t>Whoever receives one child like this in My name receives Me</a:t>
            </a:r>
            <a:r>
              <a:rPr lang="en-US" sz="2800" i="1" dirty="0">
                <a:solidFill>
                  <a:schemeClr val="tx1"/>
                </a:solidFill>
                <a:latin typeface="Lucida Bright" panose="02040602050505020304" pitchFamily="18" charset="0"/>
              </a:rPr>
              <a:t>; and </a:t>
            </a:r>
            <a:r>
              <a:rPr lang="en-US" sz="2800" b="1" i="1" dirty="0">
                <a:solidFill>
                  <a:schemeClr val="tx1"/>
                </a:solidFill>
                <a:latin typeface="Lucida Bright" panose="02040602050505020304" pitchFamily="18" charset="0"/>
              </a:rPr>
              <a:t>whoever receives Me does not receive Me, but Him who sent Me</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(Mark 9:36-37)</a:t>
            </a:r>
          </a:p>
          <a:p>
            <a:pPr>
              <a:buFont typeface="Arial" panose="020B0604020202020204" pitchFamily="34" charset="0"/>
              <a:buChar char="•"/>
            </a:pPr>
            <a:r>
              <a:rPr lang="en-US" sz="2800" dirty="0">
                <a:solidFill>
                  <a:schemeClr val="tx1"/>
                </a:solidFill>
                <a:latin typeface="Lucida Bright" panose="02040602050505020304" pitchFamily="18" charset="0"/>
              </a:rPr>
              <a:t>It was the perspective of many in Jewish society that children never interrupt someone important. (Matthew 19:13-14)</a:t>
            </a:r>
          </a:p>
        </p:txBody>
      </p:sp>
      <p:sp>
        <p:nvSpPr>
          <p:cNvPr id="6" name="Title 1">
            <a:extLst>
              <a:ext uri="{FF2B5EF4-FFF2-40B4-BE49-F238E27FC236}">
                <a16:creationId xmlns:a16="http://schemas.microsoft.com/office/drawing/2014/main" id="{A4CFDCA8-6315-4933-BF18-D8229654D632}"/>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383331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276709"/>
            <a:ext cx="8783052" cy="3434786"/>
          </a:xfrm>
        </p:spPr>
        <p:txBody>
          <a:bodyPr anchor="t">
            <a:spAutoFit/>
          </a:bodyPr>
          <a:lstStyle/>
          <a:p>
            <a:pPr marL="0" indent="0">
              <a:buNone/>
            </a:pPr>
            <a:r>
              <a:rPr lang="en-US" sz="2800" dirty="0">
                <a:solidFill>
                  <a:schemeClr val="tx1"/>
                </a:solidFill>
                <a:latin typeface="Lucida Bright" panose="02040602050505020304" pitchFamily="18" charset="0"/>
              </a:rPr>
              <a:t>Requires one to identify with and not feel superior but reach out to the lowly and helpless. (Romans 12:16)</a:t>
            </a:r>
          </a:p>
          <a:p>
            <a:pPr marL="0" indent="0">
              <a:buNone/>
            </a:pPr>
            <a:r>
              <a:rPr lang="en-US" sz="2800" dirty="0">
                <a:solidFill>
                  <a:schemeClr val="tx1"/>
                </a:solidFill>
                <a:latin typeface="Lucida Bright" panose="02040602050505020304" pitchFamily="18" charset="0"/>
              </a:rPr>
              <a:t>To do so to one so lowly is to do so to Jesus Christ Himself. (cf. Matthew 25:40)</a:t>
            </a:r>
          </a:p>
          <a:p>
            <a:pPr marL="0" indent="0">
              <a:buNone/>
            </a:pPr>
            <a:r>
              <a:rPr lang="en-US" sz="2800" dirty="0">
                <a:solidFill>
                  <a:schemeClr val="tx1"/>
                </a:solidFill>
                <a:latin typeface="Lucida Bright" panose="02040602050505020304" pitchFamily="18" charset="0"/>
              </a:rPr>
              <a:t>The apostles are slow to learn this lesson.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(Mark 10:13-14; cf. James 2:1-7)</a:t>
            </a:r>
          </a:p>
        </p:txBody>
      </p:sp>
      <p:sp>
        <p:nvSpPr>
          <p:cNvPr id="6" name="Title 1">
            <a:extLst>
              <a:ext uri="{FF2B5EF4-FFF2-40B4-BE49-F238E27FC236}">
                <a16:creationId xmlns:a16="http://schemas.microsoft.com/office/drawing/2014/main" id="{09D3E0E5-AD03-4301-8BBD-5AA7548E9DA9}"/>
              </a:ext>
            </a:extLst>
          </p:cNvPr>
          <p:cNvSpPr>
            <a:spLocks noGrp="1"/>
          </p:cNvSpPr>
          <p:nvPr>
            <p:ph type="title"/>
          </p:nvPr>
        </p:nvSpPr>
        <p:spPr>
          <a:xfrm>
            <a:off x="247454" y="277092"/>
            <a:ext cx="8839200" cy="846386"/>
          </a:xfrm>
        </p:spPr>
        <p:txBody>
          <a:bodyPr wrap="square">
            <a:spAutoFit/>
          </a:bodyPr>
          <a:lstStyle/>
          <a:p>
            <a:r>
              <a:rPr lang="en-US" sz="3100" dirty="0">
                <a:solidFill>
                  <a:schemeClr val="tx1"/>
                </a:solidFill>
                <a:latin typeface="Book Antiqua" panose="02040602050305030304" pitchFamily="18" charset="0"/>
              </a:rPr>
              <a:t>True greatness and stumbling Blocks</a:t>
            </a:r>
            <a:br>
              <a:rPr lang="en-US" sz="2800" dirty="0">
                <a:solidFill>
                  <a:schemeClr val="tx1"/>
                </a:solidFill>
                <a:latin typeface="Book Antiqua" panose="02040602050305030304" pitchFamily="18" charset="0"/>
              </a:rPr>
            </a:br>
            <a:r>
              <a:rPr lang="en-US" sz="1800" dirty="0">
                <a:solidFill>
                  <a:schemeClr val="tx1"/>
                </a:solidFill>
                <a:latin typeface="Book Antiqua" panose="02040602050305030304" pitchFamily="18" charset="0"/>
              </a:rPr>
              <a:t>Matthew 18:1-14; Mark 9:33-50; Luke 9:46-50</a:t>
            </a:r>
            <a:endParaRPr lang="en-US" sz="2800"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90789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3130</TotalTime>
  <Words>2354</Words>
  <Application>Microsoft Office PowerPoint</Application>
  <PresentationFormat>On-screen Show (4:3)</PresentationFormat>
  <Paragraphs>169</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Book Antiqua</vt:lpstr>
      <vt:lpstr>Calibri</vt:lpstr>
      <vt:lpstr>Garamond</vt:lpstr>
      <vt:lpstr>Helvetica Light</vt:lpstr>
      <vt:lpstr>Lucida Bright</vt:lpstr>
      <vt:lpstr>Wingdings 2</vt:lpstr>
      <vt:lpstr>DividendVTI</vt:lpstr>
      <vt:lpstr>Lesson 12  The transfiguration</vt:lpstr>
      <vt:lpstr>True greatness and stumbling Blocks Matthew 18:1-14; Mark 9:33-50; Luke 9:46-50</vt:lpstr>
      <vt:lpstr>True greatness and stumbling Blocks Matthew 18:1-14; Mark 9:33-50; Luke 9:46-50</vt:lpstr>
      <vt:lpstr>True greatness and stumbling Blocks Matthew 18:1-14; Mark 9:33-50; Luke 9:46-50</vt:lpstr>
      <vt:lpstr>True greatness and stumbling Blocks Matthew 18:1-14; Mark 9:33-50; Luke 9:46-50</vt:lpstr>
      <vt:lpstr>True greatness and stumbling Blocks Matthew 18:1-14; Mark 9:33-50; Luke 9:46-50</vt:lpstr>
      <vt:lpstr>True greatness and stumbling Blocks Matthew 18:1-14; Mark 9:33-50; Luke 9:46-50</vt:lpstr>
      <vt:lpstr>True greatness and stumbling Blocks Matthew 18:1-14; Mark 9:33-50; Luke 9:46-50</vt:lpstr>
      <vt:lpstr>True greatness and stumbling Blocks Matthew 18:1-14; Mark 9:33-50; Luke 9:46-50</vt:lpstr>
      <vt:lpstr>True greatness and stumbling Blocks Matthew 18:1-14; Mark 9:33-50; Luke 9:46-50</vt:lpstr>
      <vt:lpstr>True greatness and stumbling Blocks Matthew 18:1-14; Mark 9:33-50; Luke 9:46-50</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(8-12-20)</dc:title>
  <dc:creator>Chris Simmons</dc:creator>
  <cp:lastModifiedBy>Richard Lidh</cp:lastModifiedBy>
  <cp:revision>10</cp:revision>
  <cp:lastPrinted>2020-08-14T17:34:07Z</cp:lastPrinted>
  <dcterms:created xsi:type="dcterms:W3CDTF">2011-11-13T00:33:04Z</dcterms:created>
  <dcterms:modified xsi:type="dcterms:W3CDTF">2020-08-14T17:34:12Z</dcterms:modified>
</cp:coreProperties>
</file>